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3283" r:id="rId2"/>
    <p:sldId id="3661" r:id="rId3"/>
    <p:sldId id="3662" r:id="rId4"/>
    <p:sldId id="3895" r:id="rId5"/>
    <p:sldId id="3896" r:id="rId6"/>
    <p:sldId id="3897" r:id="rId7"/>
    <p:sldId id="3899" r:id="rId8"/>
    <p:sldId id="3901" r:id="rId9"/>
    <p:sldId id="3893" r:id="rId10"/>
    <p:sldId id="3904" r:id="rId11"/>
    <p:sldId id="3905" r:id="rId12"/>
    <p:sldId id="3906" r:id="rId13"/>
    <p:sldId id="3907" r:id="rId14"/>
    <p:sldId id="3908" r:id="rId15"/>
    <p:sldId id="3909" r:id="rId16"/>
    <p:sldId id="3910" r:id="rId17"/>
    <p:sldId id="3911" r:id="rId18"/>
    <p:sldId id="3912" r:id="rId19"/>
    <p:sldId id="3913" r:id="rId20"/>
    <p:sldId id="3914" r:id="rId21"/>
    <p:sldId id="3915" r:id="rId22"/>
    <p:sldId id="3916" r:id="rId23"/>
    <p:sldId id="3917" r:id="rId24"/>
    <p:sldId id="3918" r:id="rId25"/>
    <p:sldId id="3919" r:id="rId26"/>
    <p:sldId id="3920" r:id="rId27"/>
    <p:sldId id="3415" r:id="rId2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823B"/>
    <a:srgbClr val="000066"/>
    <a:srgbClr val="000099"/>
    <a:srgbClr val="FFFF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4" autoAdjust="0"/>
  </p:normalViewPr>
  <p:slideViewPr>
    <p:cSldViewPr showGuides="1">
      <p:cViewPr varScale="1">
        <p:scale>
          <a:sx n="85" d="100"/>
          <a:sy n="85" d="100"/>
        </p:scale>
        <p:origin x="744" y="96"/>
      </p:cViewPr>
      <p:guideLst>
        <p:guide orient="horz" pos="2160"/>
        <p:guide pos="3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47F2078-1BDE-41D8-AE55-5847D47A18B4}" type="datetimeFigureOut">
              <a:rPr lang="en-US"/>
              <a:pPr>
                <a:defRPr/>
              </a:pPr>
              <a:t>4/23/2021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5329354-2220-4A38-AA6A-6ECBB3E38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22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3BE1D-AB3A-4FC5-B6C7-E288A3E5F6C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9871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D4EDB-172E-4E7D-87FD-263760BE74E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9337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4AAD3-02F6-4282-B0CB-1345883C6A3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8801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89AE9-28C6-4313-A4F4-003076BD29F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3919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DD05C-07FB-469F-996F-949680EA759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485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45388-EF23-4C75-96E9-F8A9E4D03DF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6167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2BA77-5932-446D-9871-E00C063B29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7298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CD1CF-8D33-4B45-AC39-06FA6138827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0063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06E80-546E-4FE7-8A3C-09BDF213C8F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0348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EB8FF-0620-434E-8F12-3704ADCAD22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6720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9C843-F77C-4EFF-B04A-2B9FADE614C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1590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EADE11B-F89A-48B1-8B67-BFC33A60230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2819399" y="5554398"/>
            <a:ext cx="655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i="1">
                <a:solidFill>
                  <a:srgbClr val="0070C0"/>
                </a:solidFill>
              </a:rPr>
              <a:t>(Arabic text along with English Translation)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912267" y="1674674"/>
            <a:ext cx="1036746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5400" b="1">
                <a:solidFill>
                  <a:srgbClr val="000066"/>
                </a:solidFill>
                <a:latin typeface="Trebuchet MS" pitchFamily="34" charset="0"/>
              </a:rPr>
              <a:t>Ramadan Last 10 Night Du’a 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836332" y="2671532"/>
            <a:ext cx="5734262" cy="154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880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يَا مُولِجَ اللّيْلِ فِي النّهَارِ،</a:t>
            </a:r>
            <a:endParaRPr lang="en-US" sz="880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660526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BD7B7C-5C5A-4D02-8C94-5601E5676D8B}"/>
              </a:ext>
            </a:extLst>
          </p:cNvPr>
          <p:cNvSpPr txBox="1"/>
          <p:nvPr/>
        </p:nvSpPr>
        <p:spPr>
          <a:xfrm>
            <a:off x="6477000" y="554123"/>
            <a:ext cx="3281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Last 10 Night Du’a 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DE6189C6-6E9A-40A8-9B30-2472A9A9A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0526" y="4586786"/>
            <a:ext cx="85344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i="1">
                <a:solidFill>
                  <a:srgbClr val="000066"/>
                </a:solidFill>
              </a:rPr>
              <a:t>O He Who causes the night to enter into the day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1493065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يَا اللّهُ يَا اللّهُ يَا اللّهُ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A56730F6-FACE-47CC-858D-2CDABB01A33C}"/>
              </a:ext>
            </a:extLst>
          </p:cNvPr>
          <p:cNvSpPr txBox="1">
            <a:spLocks/>
          </p:cNvSpPr>
          <p:nvPr/>
        </p:nvSpPr>
        <p:spPr bwMode="auto">
          <a:xfrm>
            <a:off x="1295400" y="5376686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ya allahu ya allahu ya allahu</a:t>
            </a:r>
            <a:endParaRPr lang="en-US" sz="6000">
              <a:solidFill>
                <a:srgbClr val="0070C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166F11C0-3F0A-4D0B-B094-869B6DD9A050}"/>
              </a:ext>
            </a:extLst>
          </p:cNvPr>
          <p:cNvSpPr txBox="1">
            <a:spLocks/>
          </p:cNvSpPr>
          <p:nvPr/>
        </p:nvSpPr>
        <p:spPr bwMode="auto">
          <a:xfrm>
            <a:off x="1303867" y="4266461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b="1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 اے اﷲ، اے اﷲ، اے اﷲ، </a:t>
            </a:r>
            <a:endParaRPr lang="en-US" sz="8000" b="1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01E4860-9E9A-4B80-A244-F2B40EA8E9F4}"/>
              </a:ext>
            </a:extLst>
          </p:cNvPr>
          <p:cNvSpPr txBox="1">
            <a:spLocks/>
          </p:cNvSpPr>
          <p:nvPr/>
        </p:nvSpPr>
        <p:spPr bwMode="auto">
          <a:xfrm>
            <a:off x="1289756" y="3116482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 Allah; O Allah; O Allah;</a:t>
            </a:r>
            <a:endParaRPr lang="en-US" sz="6000">
              <a:solidFill>
                <a:srgbClr val="0070C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8B488C-F241-448E-963C-E8C5C6E24F07}"/>
              </a:ext>
            </a:extLst>
          </p:cNvPr>
          <p:cNvSpPr txBox="1"/>
          <p:nvPr/>
        </p:nvSpPr>
        <p:spPr>
          <a:xfrm>
            <a:off x="6477000" y="554123"/>
            <a:ext cx="3281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Last 10 Night Du’a </a:t>
            </a:r>
          </a:p>
        </p:txBody>
      </p:sp>
    </p:spTree>
    <p:extLst>
      <p:ext uri="{BB962C8B-B14F-4D97-AF65-F5344CB8AC3E}">
        <p14:creationId xmlns:p14="http://schemas.microsoft.com/office/powerpoint/2010/main" val="2733593261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1493065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لَكَ الأَسْمَاءُ الحُسْنَى،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A56730F6-FACE-47CC-858D-2CDABB01A33C}"/>
              </a:ext>
            </a:extLst>
          </p:cNvPr>
          <p:cNvSpPr txBox="1">
            <a:spLocks/>
          </p:cNvSpPr>
          <p:nvPr/>
        </p:nvSpPr>
        <p:spPr bwMode="auto">
          <a:xfrm>
            <a:off x="1295400" y="5376686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laka alasma‘u alhusna</a:t>
            </a:r>
            <a:endParaRPr lang="en-US" sz="6000">
              <a:solidFill>
                <a:srgbClr val="0070C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166F11C0-3F0A-4D0B-B094-869B6DD9A050}"/>
              </a:ext>
            </a:extLst>
          </p:cNvPr>
          <p:cNvSpPr txBox="1">
            <a:spLocks/>
          </p:cNvSpPr>
          <p:nvPr/>
        </p:nvSpPr>
        <p:spPr bwMode="auto">
          <a:xfrm>
            <a:off x="1303867" y="4266461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b="1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تیرے ہی لیے ہیں اچھے اچھے نام</a:t>
            </a:r>
            <a:endParaRPr lang="en-US" sz="8000" b="1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01E4860-9E9A-4B80-A244-F2B40EA8E9F4}"/>
              </a:ext>
            </a:extLst>
          </p:cNvPr>
          <p:cNvSpPr txBox="1">
            <a:spLocks/>
          </p:cNvSpPr>
          <p:nvPr/>
        </p:nvSpPr>
        <p:spPr bwMode="auto">
          <a:xfrm>
            <a:off x="1289756" y="3116482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To You are the Most Excellent Names,</a:t>
            </a:r>
            <a:endParaRPr lang="en-US" sz="6000">
              <a:solidFill>
                <a:srgbClr val="0070C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CC8C557-D2A5-465A-9C5B-BA82091FB381}"/>
              </a:ext>
            </a:extLst>
          </p:cNvPr>
          <p:cNvSpPr txBox="1"/>
          <p:nvPr/>
        </p:nvSpPr>
        <p:spPr>
          <a:xfrm>
            <a:off x="6477000" y="554123"/>
            <a:ext cx="3281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Last 10 Night Du’a </a:t>
            </a:r>
          </a:p>
        </p:txBody>
      </p:sp>
    </p:spTree>
    <p:extLst>
      <p:ext uri="{BB962C8B-B14F-4D97-AF65-F5344CB8AC3E}">
        <p14:creationId xmlns:p14="http://schemas.microsoft.com/office/powerpoint/2010/main" val="3314720408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1493065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وَالأَمْثَالُ العُلْيَا،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A56730F6-FACE-47CC-858D-2CDABB01A33C}"/>
              </a:ext>
            </a:extLst>
          </p:cNvPr>
          <p:cNvSpPr txBox="1">
            <a:spLocks/>
          </p:cNvSpPr>
          <p:nvPr/>
        </p:nvSpPr>
        <p:spPr bwMode="auto">
          <a:xfrm>
            <a:off x="1295400" y="5376686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wal-amthalu al`ulia</a:t>
            </a:r>
            <a:endParaRPr lang="en-US" sz="6000">
              <a:solidFill>
                <a:srgbClr val="0070C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166F11C0-3F0A-4D0B-B094-869B6DD9A050}"/>
              </a:ext>
            </a:extLst>
          </p:cNvPr>
          <p:cNvSpPr txBox="1">
            <a:spLocks/>
          </p:cNvSpPr>
          <p:nvPr/>
        </p:nvSpPr>
        <p:spPr bwMode="auto">
          <a:xfrm>
            <a:off x="1303867" y="4266461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b="1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بلند ترین نمونے </a:t>
            </a:r>
            <a:endParaRPr lang="en-US" sz="8000" b="1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01E4860-9E9A-4B80-A244-F2B40EA8E9F4}"/>
              </a:ext>
            </a:extLst>
          </p:cNvPr>
          <p:cNvSpPr txBox="1">
            <a:spLocks/>
          </p:cNvSpPr>
          <p:nvPr/>
        </p:nvSpPr>
        <p:spPr bwMode="auto">
          <a:xfrm>
            <a:off x="1289756" y="3116482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the most elevated examples,</a:t>
            </a:r>
            <a:endParaRPr lang="en-US" sz="6000">
              <a:solidFill>
                <a:srgbClr val="0070C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AFE649-EFC9-485C-8609-BC4090AB6B9E}"/>
              </a:ext>
            </a:extLst>
          </p:cNvPr>
          <p:cNvSpPr txBox="1"/>
          <p:nvPr/>
        </p:nvSpPr>
        <p:spPr>
          <a:xfrm>
            <a:off x="6477000" y="554123"/>
            <a:ext cx="3281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Last 10 Night Du’a </a:t>
            </a:r>
          </a:p>
        </p:txBody>
      </p:sp>
    </p:spTree>
    <p:extLst>
      <p:ext uri="{BB962C8B-B14F-4D97-AF65-F5344CB8AC3E}">
        <p14:creationId xmlns:p14="http://schemas.microsoft.com/office/powerpoint/2010/main" val="3966865895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1493065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وَالكِبْرِيَاءُ وَالآلاءُ،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A56730F6-FACE-47CC-858D-2CDABB01A33C}"/>
              </a:ext>
            </a:extLst>
          </p:cNvPr>
          <p:cNvSpPr txBox="1">
            <a:spLocks/>
          </p:cNvSpPr>
          <p:nvPr/>
        </p:nvSpPr>
        <p:spPr bwMode="auto">
          <a:xfrm>
            <a:off x="1295400" y="5376686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wal-kibrya‘u wal-ala‘u</a:t>
            </a:r>
            <a:endParaRPr lang="en-US" sz="6000">
              <a:solidFill>
                <a:srgbClr val="0070C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166F11C0-3F0A-4D0B-B094-869B6DD9A050}"/>
              </a:ext>
            </a:extLst>
          </p:cNvPr>
          <p:cNvSpPr txBox="1">
            <a:spLocks/>
          </p:cNvSpPr>
          <p:nvPr/>
        </p:nvSpPr>
        <p:spPr bwMode="auto">
          <a:xfrm>
            <a:off x="1295400" y="4056012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b="1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اور تیرے لیے ہیں بڑائیاں</a:t>
            </a:r>
            <a:r>
              <a:rPr lang="ar-OM" b="1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 اور مہربانیاں</a:t>
            </a:r>
            <a:endParaRPr lang="en-US" sz="8000" b="1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01E4860-9E9A-4B80-A244-F2B40EA8E9F4}"/>
              </a:ext>
            </a:extLst>
          </p:cNvPr>
          <p:cNvSpPr txBox="1">
            <a:spLocks/>
          </p:cNvSpPr>
          <p:nvPr/>
        </p:nvSpPr>
        <p:spPr bwMode="auto">
          <a:xfrm>
            <a:off x="1295400" y="2774723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greatness and bounties.</a:t>
            </a:r>
            <a:endParaRPr lang="en-US" sz="6000">
              <a:solidFill>
                <a:srgbClr val="0070C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D0D29A-BA6C-485E-A615-250A8717DA80}"/>
              </a:ext>
            </a:extLst>
          </p:cNvPr>
          <p:cNvSpPr txBox="1"/>
          <p:nvPr/>
        </p:nvSpPr>
        <p:spPr>
          <a:xfrm>
            <a:off x="6477000" y="554123"/>
            <a:ext cx="3281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Last 10 Night Du’a </a:t>
            </a:r>
          </a:p>
        </p:txBody>
      </p:sp>
    </p:spTree>
    <p:extLst>
      <p:ext uri="{BB962C8B-B14F-4D97-AF65-F5344CB8AC3E}">
        <p14:creationId xmlns:p14="http://schemas.microsoft.com/office/powerpoint/2010/main" val="807950269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75356" y="1689143"/>
            <a:ext cx="109728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أَسْأَلُكَ أَنْ تُصَلّيَ عَلَى مُحَمّدٍ وَآلِ مُحَمّدٍ،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A56730F6-FACE-47CC-858D-2CDABB01A33C}"/>
              </a:ext>
            </a:extLst>
          </p:cNvPr>
          <p:cNvSpPr txBox="1">
            <a:spLocks/>
          </p:cNvSpPr>
          <p:nvPr/>
        </p:nvSpPr>
        <p:spPr bwMode="auto">
          <a:xfrm>
            <a:off x="1295400" y="5376686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i-FI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as’aluka an tusalliya `ala muhammadin wa ali muhammadin</a:t>
            </a:r>
            <a:endParaRPr lang="en-US" sz="6000">
              <a:solidFill>
                <a:srgbClr val="0070C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166F11C0-3F0A-4D0B-B094-869B6DD9A050}"/>
              </a:ext>
            </a:extLst>
          </p:cNvPr>
          <p:cNvSpPr txBox="1">
            <a:spLocks/>
          </p:cNvSpPr>
          <p:nvPr/>
        </p:nvSpPr>
        <p:spPr bwMode="auto">
          <a:xfrm>
            <a:off x="762000" y="4266461"/>
            <a:ext cx="968586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b="1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میں تجھ سے سؤال کرتا ہوں کہ محمد(ص) وآل محمد(ص) پر رحمت نازل فرما </a:t>
            </a:r>
            <a:endParaRPr lang="en-US" sz="8000" b="1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01E4860-9E9A-4B80-A244-F2B40EA8E9F4}"/>
              </a:ext>
            </a:extLst>
          </p:cNvPr>
          <p:cNvSpPr txBox="1">
            <a:spLocks/>
          </p:cNvSpPr>
          <p:nvPr/>
        </p:nvSpPr>
        <p:spPr bwMode="auto">
          <a:xfrm>
            <a:off x="1289756" y="3116482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 beseech You to bless Muhammad and the Household of Muhammad,</a:t>
            </a:r>
            <a:endParaRPr lang="en-US" sz="6000">
              <a:solidFill>
                <a:srgbClr val="0070C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300F26-A374-45CA-9017-9EA1BFDE64C2}"/>
              </a:ext>
            </a:extLst>
          </p:cNvPr>
          <p:cNvSpPr txBox="1"/>
          <p:nvPr/>
        </p:nvSpPr>
        <p:spPr>
          <a:xfrm>
            <a:off x="6477000" y="554123"/>
            <a:ext cx="3281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Last 10 Night Du’a </a:t>
            </a:r>
          </a:p>
        </p:txBody>
      </p:sp>
    </p:spTree>
    <p:extLst>
      <p:ext uri="{BB962C8B-B14F-4D97-AF65-F5344CB8AC3E}">
        <p14:creationId xmlns:p14="http://schemas.microsoft.com/office/powerpoint/2010/main" val="710238278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-304800" y="1493065"/>
            <a:ext cx="122682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وَأَنْ تَجْعَلَ اسْمِي فِي هذِهِ اللّيْلَةِ فِي السّعَدَاءِ،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A56730F6-FACE-47CC-858D-2CDABB01A33C}"/>
              </a:ext>
            </a:extLst>
          </p:cNvPr>
          <p:cNvSpPr txBox="1">
            <a:spLocks/>
          </p:cNvSpPr>
          <p:nvPr/>
        </p:nvSpPr>
        <p:spPr bwMode="auto">
          <a:xfrm>
            <a:off x="1295400" y="5376686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an taj`ala asmy fi hadhihi allaylati fi alssu`ada‘i</a:t>
            </a:r>
            <a:endParaRPr lang="en-US" sz="6000">
              <a:solidFill>
                <a:srgbClr val="0070C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166F11C0-3F0A-4D0B-B094-869B6DD9A050}"/>
              </a:ext>
            </a:extLst>
          </p:cNvPr>
          <p:cNvSpPr txBox="1">
            <a:spLocks/>
          </p:cNvSpPr>
          <p:nvPr/>
        </p:nvSpPr>
        <p:spPr bwMode="auto">
          <a:xfrm>
            <a:off x="1303867" y="4266461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b="1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اور یہ کہ آج کی رات میں میرانام نیکوکاروں  میں قرار دے، </a:t>
            </a:r>
            <a:endParaRPr lang="en-US" sz="8000" b="1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01E4860-9E9A-4B80-A244-F2B40EA8E9F4}"/>
              </a:ext>
            </a:extLst>
          </p:cNvPr>
          <p:cNvSpPr txBox="1">
            <a:spLocks/>
          </p:cNvSpPr>
          <p:nvPr/>
        </p:nvSpPr>
        <p:spPr bwMode="auto">
          <a:xfrm>
            <a:off x="1289756" y="3116482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to include my name with the list of the happiest ones,</a:t>
            </a:r>
            <a:endParaRPr lang="en-US" sz="6000">
              <a:solidFill>
                <a:srgbClr val="0070C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FBCBCF-BDC8-482D-9E44-9D364AF6B371}"/>
              </a:ext>
            </a:extLst>
          </p:cNvPr>
          <p:cNvSpPr txBox="1"/>
          <p:nvPr/>
        </p:nvSpPr>
        <p:spPr>
          <a:xfrm>
            <a:off x="6477000" y="554123"/>
            <a:ext cx="3281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Last 10 Night Du’a </a:t>
            </a:r>
          </a:p>
        </p:txBody>
      </p:sp>
    </p:spTree>
    <p:extLst>
      <p:ext uri="{BB962C8B-B14F-4D97-AF65-F5344CB8AC3E}">
        <p14:creationId xmlns:p14="http://schemas.microsoft.com/office/powerpoint/2010/main" val="1921005284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1493065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وَرُوحِي مَعَ الشّهَدَاءِ،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A56730F6-FACE-47CC-858D-2CDABB01A33C}"/>
              </a:ext>
            </a:extLst>
          </p:cNvPr>
          <p:cNvSpPr txBox="1">
            <a:spLocks/>
          </p:cNvSpPr>
          <p:nvPr/>
        </p:nvSpPr>
        <p:spPr bwMode="auto">
          <a:xfrm>
            <a:off x="1295400" y="5376686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ruhy ma`a alshshuhada‘i</a:t>
            </a:r>
            <a:endParaRPr lang="en-US" sz="6000">
              <a:solidFill>
                <a:srgbClr val="0070C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166F11C0-3F0A-4D0B-B094-869B6DD9A050}"/>
              </a:ext>
            </a:extLst>
          </p:cNvPr>
          <p:cNvSpPr txBox="1">
            <a:spLocks/>
          </p:cNvSpPr>
          <p:nvPr/>
        </p:nvSpPr>
        <p:spPr bwMode="auto">
          <a:xfrm>
            <a:off x="1303867" y="4266461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b="1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میری روح کو شہیدوں کے ساتھ قرار دے </a:t>
            </a:r>
            <a:endParaRPr lang="en-US" sz="8000" b="1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01E4860-9E9A-4B80-A244-F2B40EA8E9F4}"/>
              </a:ext>
            </a:extLst>
          </p:cNvPr>
          <p:cNvSpPr txBox="1">
            <a:spLocks/>
          </p:cNvSpPr>
          <p:nvPr/>
        </p:nvSpPr>
        <p:spPr bwMode="auto">
          <a:xfrm>
            <a:off x="1289756" y="3116482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to add my soul to the martyrs,</a:t>
            </a:r>
            <a:endParaRPr lang="en-US" sz="6000">
              <a:solidFill>
                <a:srgbClr val="0070C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39FD67-58B1-429D-9623-A9A99B4703E8}"/>
              </a:ext>
            </a:extLst>
          </p:cNvPr>
          <p:cNvSpPr txBox="1"/>
          <p:nvPr/>
        </p:nvSpPr>
        <p:spPr>
          <a:xfrm>
            <a:off x="6477000" y="554123"/>
            <a:ext cx="3281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Last 10 Night Du’a </a:t>
            </a:r>
          </a:p>
        </p:txBody>
      </p:sp>
    </p:spTree>
    <p:extLst>
      <p:ext uri="{BB962C8B-B14F-4D97-AF65-F5344CB8AC3E}">
        <p14:creationId xmlns:p14="http://schemas.microsoft.com/office/powerpoint/2010/main" val="2759001497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1493065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وَإِحْسَانِي فِي عِلّيّينَ،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A56730F6-FACE-47CC-858D-2CDABB01A33C}"/>
              </a:ext>
            </a:extLst>
          </p:cNvPr>
          <p:cNvSpPr txBox="1">
            <a:spLocks/>
          </p:cNvSpPr>
          <p:nvPr/>
        </p:nvSpPr>
        <p:spPr bwMode="auto">
          <a:xfrm>
            <a:off x="1295400" y="5376686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ihsany fi `illiyyina</a:t>
            </a:r>
            <a:endParaRPr lang="en-US" sz="6000">
              <a:solidFill>
                <a:srgbClr val="0070C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166F11C0-3F0A-4D0B-B094-869B6DD9A050}"/>
              </a:ext>
            </a:extLst>
          </p:cNvPr>
          <p:cNvSpPr txBox="1">
            <a:spLocks/>
          </p:cNvSpPr>
          <p:nvPr/>
        </p:nvSpPr>
        <p:spPr bwMode="auto">
          <a:xfrm>
            <a:off x="1303867" y="4266461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b="1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میری اطاعت کو مقام علیین پر پہنچا دے، </a:t>
            </a:r>
            <a:endParaRPr lang="en-US" sz="8000" b="1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01E4860-9E9A-4B80-A244-F2B40EA8E9F4}"/>
              </a:ext>
            </a:extLst>
          </p:cNvPr>
          <p:cNvSpPr txBox="1">
            <a:spLocks/>
          </p:cNvSpPr>
          <p:nvPr/>
        </p:nvSpPr>
        <p:spPr bwMode="auto">
          <a:xfrm>
            <a:off x="1289756" y="3116482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record my good deeds in the most exalted rank</a:t>
            </a:r>
            <a:endParaRPr lang="en-US" sz="6000">
              <a:solidFill>
                <a:srgbClr val="0070C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C62D04-18B9-4C03-AC4D-B42BDACB9585}"/>
              </a:ext>
            </a:extLst>
          </p:cNvPr>
          <p:cNvSpPr txBox="1"/>
          <p:nvPr/>
        </p:nvSpPr>
        <p:spPr>
          <a:xfrm>
            <a:off x="6477000" y="554123"/>
            <a:ext cx="3281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Last 10 Night Du’a </a:t>
            </a:r>
          </a:p>
        </p:txBody>
      </p:sp>
    </p:spTree>
    <p:extLst>
      <p:ext uri="{BB962C8B-B14F-4D97-AF65-F5344CB8AC3E}">
        <p14:creationId xmlns:p14="http://schemas.microsoft.com/office/powerpoint/2010/main" val="3083087876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1493065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وَإِسَاءَتِي مَغْفُورَةً،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A56730F6-FACE-47CC-858D-2CDABB01A33C}"/>
              </a:ext>
            </a:extLst>
          </p:cNvPr>
          <p:cNvSpPr txBox="1">
            <a:spLocks/>
          </p:cNvSpPr>
          <p:nvPr/>
        </p:nvSpPr>
        <p:spPr bwMode="auto">
          <a:xfrm>
            <a:off x="1295400" y="5376686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isa‘aty maghfuratan</a:t>
            </a:r>
            <a:endParaRPr lang="en-US" sz="6000">
              <a:solidFill>
                <a:srgbClr val="0070C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166F11C0-3F0A-4D0B-B094-869B6DD9A050}"/>
              </a:ext>
            </a:extLst>
          </p:cNvPr>
          <p:cNvSpPr txBox="1">
            <a:spLocks/>
          </p:cNvSpPr>
          <p:nvPr/>
        </p:nvSpPr>
        <p:spPr bwMode="auto">
          <a:xfrm>
            <a:off x="1303867" y="4266461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b="1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میری بدی کو معاف شدہ قرار دے </a:t>
            </a:r>
            <a:endParaRPr lang="en-US" sz="8000" b="1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01E4860-9E9A-4B80-A244-F2B40EA8E9F4}"/>
              </a:ext>
            </a:extLst>
          </p:cNvPr>
          <p:cNvSpPr txBox="1">
            <a:spLocks/>
          </p:cNvSpPr>
          <p:nvPr/>
        </p:nvSpPr>
        <p:spPr bwMode="auto">
          <a:xfrm>
            <a:off x="1289756" y="3116482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to decide my offense to be forgiven,</a:t>
            </a:r>
            <a:endParaRPr lang="en-US" sz="6000">
              <a:solidFill>
                <a:srgbClr val="0070C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A015B0-23A4-4DA9-9F53-4D06A7FC3B9E}"/>
              </a:ext>
            </a:extLst>
          </p:cNvPr>
          <p:cNvSpPr txBox="1"/>
          <p:nvPr/>
        </p:nvSpPr>
        <p:spPr>
          <a:xfrm>
            <a:off x="6477000" y="554123"/>
            <a:ext cx="3281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Last 10 Night Du’a </a:t>
            </a:r>
          </a:p>
        </p:txBody>
      </p:sp>
    </p:spTree>
    <p:extLst>
      <p:ext uri="{BB962C8B-B14F-4D97-AF65-F5344CB8AC3E}">
        <p14:creationId xmlns:p14="http://schemas.microsoft.com/office/powerpoint/2010/main" val="3073502575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1493065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وَأَنْ تَهَبَ لِي يَقِيناً تُبَاشِرُ بِهِ قَلْبِي،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A56730F6-FACE-47CC-858D-2CDABB01A33C}"/>
              </a:ext>
            </a:extLst>
          </p:cNvPr>
          <p:cNvSpPr txBox="1">
            <a:spLocks/>
          </p:cNvSpPr>
          <p:nvPr/>
        </p:nvSpPr>
        <p:spPr bwMode="auto">
          <a:xfrm>
            <a:off x="1295400" y="5376686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an tahaba li yaqinan tubashiru bihi qalbi</a:t>
            </a:r>
            <a:endParaRPr lang="en-US" sz="6000">
              <a:solidFill>
                <a:srgbClr val="0070C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166F11C0-3F0A-4D0B-B094-869B6DD9A050}"/>
              </a:ext>
            </a:extLst>
          </p:cNvPr>
          <p:cNvSpPr txBox="1">
            <a:spLocks/>
          </p:cNvSpPr>
          <p:nvPr/>
        </p:nvSpPr>
        <p:spPr bwMode="auto">
          <a:xfrm>
            <a:off x="1303867" y="4266461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b="1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اور یہ کہ مجھے وہ یقین عطا کر جو میرے دل میں بسا ہو</a:t>
            </a:r>
            <a:endParaRPr lang="en-US" sz="8000" b="1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01E4860-9E9A-4B80-A244-F2B40EA8E9F4}"/>
              </a:ext>
            </a:extLst>
          </p:cNvPr>
          <p:cNvSpPr txBox="1">
            <a:spLocks/>
          </p:cNvSpPr>
          <p:nvPr/>
        </p:nvSpPr>
        <p:spPr bwMode="auto">
          <a:xfrm>
            <a:off x="1289756" y="3116482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to grant me certitude that fills in my heart</a:t>
            </a:r>
            <a:endParaRPr lang="en-US" sz="6000">
              <a:solidFill>
                <a:srgbClr val="0070C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B32FD64-9E4E-4B4B-B3AC-5E640C90C2E8}"/>
              </a:ext>
            </a:extLst>
          </p:cNvPr>
          <p:cNvSpPr txBox="1"/>
          <p:nvPr/>
        </p:nvSpPr>
        <p:spPr>
          <a:xfrm>
            <a:off x="6477000" y="554123"/>
            <a:ext cx="3281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Last 10 Night Du’a </a:t>
            </a:r>
          </a:p>
        </p:txBody>
      </p:sp>
    </p:spTree>
    <p:extLst>
      <p:ext uri="{BB962C8B-B14F-4D97-AF65-F5344CB8AC3E}">
        <p14:creationId xmlns:p14="http://schemas.microsoft.com/office/powerpoint/2010/main" val="169098158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3000" y="2959101"/>
            <a:ext cx="100584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en-US" sz="3600" kern="1200">
                <a:ea typeface="+mn-ea"/>
                <a:cs typeface="Arabic Typesetting" panose="03020402040406030203" pitchFamily="66" charset="-78"/>
              </a:rPr>
              <a:t>Shaykh al-Kulayni, in ‘al-Kafi’, has narrated, that </a:t>
            </a:r>
            <a:r>
              <a:rPr lang="en-US" sz="3600" kern="1200">
                <a:solidFill>
                  <a:srgbClr val="0070C0"/>
                </a:solidFill>
                <a:ea typeface="+mn-ea"/>
                <a:cs typeface="Arabic Typesetting" panose="03020402040406030203" pitchFamily="66" charset="-78"/>
              </a:rPr>
              <a:t>the following supplication, which is also narrated </a:t>
            </a:r>
            <a:r>
              <a:rPr lang="en-US" sz="3600" kern="1200">
                <a:ea typeface="+mn-ea"/>
                <a:cs typeface="Arabic Typesetting" panose="03020402040406030203" pitchFamily="66" charset="-78"/>
              </a:rPr>
              <a:t>in ‘al-Muqni`ah’ and ‘al-Misbah’,should be said </a:t>
            </a:r>
            <a:r>
              <a:rPr lang="en-US" sz="3600" kern="1200">
                <a:solidFill>
                  <a:srgbClr val="0070C0"/>
                </a:solidFill>
                <a:ea typeface="+mn-ea"/>
                <a:cs typeface="Arabic Typesetting" panose="03020402040406030203" pitchFamily="66" charset="-78"/>
              </a:rPr>
              <a:t>for last 10 nights</a:t>
            </a:r>
            <a:endParaRPr lang="en-US" sz="3600" kern="1200" dirty="0">
              <a:solidFill>
                <a:srgbClr val="0070C0"/>
              </a:solidFill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A659D0-2376-4329-8DB3-4BF616F1BDD5}"/>
              </a:ext>
            </a:extLst>
          </p:cNvPr>
          <p:cNvSpPr txBox="1"/>
          <p:nvPr/>
        </p:nvSpPr>
        <p:spPr>
          <a:xfrm>
            <a:off x="6477000" y="554123"/>
            <a:ext cx="3281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Last 10 Night Du’a </a:t>
            </a:r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1493065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وَإِيمَاناً يُذْهِبُ الشّكّ عَنّي،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A56730F6-FACE-47CC-858D-2CDABB01A33C}"/>
              </a:ext>
            </a:extLst>
          </p:cNvPr>
          <p:cNvSpPr txBox="1">
            <a:spLocks/>
          </p:cNvSpPr>
          <p:nvPr/>
        </p:nvSpPr>
        <p:spPr bwMode="auto">
          <a:xfrm>
            <a:off x="1295400" y="5376686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‘imanan yudhhibu alshshkk `anni</a:t>
            </a:r>
            <a:endParaRPr lang="en-US" sz="6000">
              <a:solidFill>
                <a:srgbClr val="0070C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166F11C0-3F0A-4D0B-B094-869B6DD9A050}"/>
              </a:ext>
            </a:extLst>
          </p:cNvPr>
          <p:cNvSpPr txBox="1">
            <a:spLocks/>
          </p:cNvSpPr>
          <p:nvPr/>
        </p:nvSpPr>
        <p:spPr bwMode="auto">
          <a:xfrm>
            <a:off x="1303867" y="4266461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b="1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 وہ ایمان دے جو شک کو مجھ سے دور کر دے</a:t>
            </a:r>
            <a:endParaRPr lang="en-US" sz="8000" b="1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01E4860-9E9A-4B80-A244-F2B40EA8E9F4}"/>
              </a:ext>
            </a:extLst>
          </p:cNvPr>
          <p:cNvSpPr txBox="1">
            <a:spLocks/>
          </p:cNvSpPr>
          <p:nvPr/>
        </p:nvSpPr>
        <p:spPr bwMode="auto">
          <a:xfrm>
            <a:off x="1289756" y="3116482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faith that removes dubiosity from me</a:t>
            </a:r>
            <a:endParaRPr lang="en-US" sz="6000">
              <a:solidFill>
                <a:srgbClr val="0070C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BFCF7E-EDFB-4BAF-AAEB-F443E9494542}"/>
              </a:ext>
            </a:extLst>
          </p:cNvPr>
          <p:cNvSpPr txBox="1"/>
          <p:nvPr/>
        </p:nvSpPr>
        <p:spPr>
          <a:xfrm>
            <a:off x="6477000" y="554123"/>
            <a:ext cx="3281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Last 10 Night Du’a </a:t>
            </a:r>
          </a:p>
        </p:txBody>
      </p:sp>
    </p:spTree>
    <p:extLst>
      <p:ext uri="{BB962C8B-B14F-4D97-AF65-F5344CB8AC3E}">
        <p14:creationId xmlns:p14="http://schemas.microsoft.com/office/powerpoint/2010/main" val="3588149058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1493065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وَتُرْضِيَنِي بِمَا قَسَمْتَ لِي،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A56730F6-FACE-47CC-858D-2CDABB01A33C}"/>
              </a:ext>
            </a:extLst>
          </p:cNvPr>
          <p:cNvSpPr txBox="1">
            <a:spLocks/>
          </p:cNvSpPr>
          <p:nvPr/>
        </p:nvSpPr>
        <p:spPr bwMode="auto">
          <a:xfrm>
            <a:off x="1295400" y="5376686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turdiyany bima qasamta li</a:t>
            </a:r>
            <a:endParaRPr lang="en-US" sz="6000">
              <a:solidFill>
                <a:srgbClr val="0070C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166F11C0-3F0A-4D0B-B094-869B6DD9A050}"/>
              </a:ext>
            </a:extLst>
          </p:cNvPr>
          <p:cNvSpPr txBox="1">
            <a:spLocks/>
          </p:cNvSpPr>
          <p:nvPr/>
        </p:nvSpPr>
        <p:spPr bwMode="auto">
          <a:xfrm>
            <a:off x="1303867" y="4266461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b="1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 اور مجھے راضی بنا اس پر جو حصہ تو نے مجھے دیا ہے </a:t>
            </a:r>
            <a:endParaRPr lang="en-US" sz="8000" b="1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01E4860-9E9A-4B80-A244-F2B40EA8E9F4}"/>
              </a:ext>
            </a:extLst>
          </p:cNvPr>
          <p:cNvSpPr txBox="1">
            <a:spLocks/>
          </p:cNvSpPr>
          <p:nvPr/>
        </p:nvSpPr>
        <p:spPr bwMode="auto">
          <a:xfrm>
            <a:off x="1289756" y="3116482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to make me feel satisfied with that which You decide for me</a:t>
            </a:r>
            <a:endParaRPr lang="en-US" sz="6000">
              <a:solidFill>
                <a:srgbClr val="0070C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3A7F8D-2E93-4983-A8E3-DC7E8F835229}"/>
              </a:ext>
            </a:extLst>
          </p:cNvPr>
          <p:cNvSpPr txBox="1"/>
          <p:nvPr/>
        </p:nvSpPr>
        <p:spPr>
          <a:xfrm>
            <a:off x="6477000" y="554123"/>
            <a:ext cx="3281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Last 10 Night Du’a </a:t>
            </a:r>
          </a:p>
        </p:txBody>
      </p:sp>
    </p:spTree>
    <p:extLst>
      <p:ext uri="{BB962C8B-B14F-4D97-AF65-F5344CB8AC3E}">
        <p14:creationId xmlns:p14="http://schemas.microsoft.com/office/powerpoint/2010/main" val="1379989364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1493065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وَآتِنَا فِي الدّنْيَا حَسَنَةً،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A56730F6-FACE-47CC-858D-2CDABB01A33C}"/>
              </a:ext>
            </a:extLst>
          </p:cNvPr>
          <p:cNvSpPr txBox="1">
            <a:spLocks/>
          </p:cNvSpPr>
          <p:nvPr/>
        </p:nvSpPr>
        <p:spPr bwMode="auto">
          <a:xfrm>
            <a:off x="1295400" y="5376686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v-SE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atina fi alddunya hasanatan</a:t>
            </a:r>
            <a:endParaRPr lang="en-US" sz="6000">
              <a:solidFill>
                <a:srgbClr val="0070C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166F11C0-3F0A-4D0B-B094-869B6DD9A050}"/>
              </a:ext>
            </a:extLst>
          </p:cNvPr>
          <p:cNvSpPr txBox="1">
            <a:spLocks/>
          </p:cNvSpPr>
          <p:nvPr/>
        </p:nvSpPr>
        <p:spPr bwMode="auto">
          <a:xfrm>
            <a:off x="1303867" y="4266461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b="1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اور ہمیں دنیا میں بہترین زندگی دے </a:t>
            </a:r>
            <a:endParaRPr lang="en-US" sz="8000" b="1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01E4860-9E9A-4B80-A244-F2B40EA8E9F4}"/>
              </a:ext>
            </a:extLst>
          </p:cNvPr>
          <p:cNvSpPr txBox="1">
            <a:spLocks/>
          </p:cNvSpPr>
          <p:nvPr/>
        </p:nvSpPr>
        <p:spPr bwMode="auto">
          <a:xfrm>
            <a:off x="1289756" y="3116482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(please) grant us reward in this world</a:t>
            </a:r>
            <a:endParaRPr lang="en-US" sz="6000">
              <a:solidFill>
                <a:srgbClr val="0070C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4586E6-C627-4B8E-8DAC-430D02E60F9D}"/>
              </a:ext>
            </a:extLst>
          </p:cNvPr>
          <p:cNvSpPr txBox="1"/>
          <p:nvPr/>
        </p:nvSpPr>
        <p:spPr>
          <a:xfrm>
            <a:off x="6477000" y="554123"/>
            <a:ext cx="3281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Last 10 Night Du’a </a:t>
            </a:r>
          </a:p>
        </p:txBody>
      </p:sp>
    </p:spTree>
    <p:extLst>
      <p:ext uri="{BB962C8B-B14F-4D97-AF65-F5344CB8AC3E}">
        <p14:creationId xmlns:p14="http://schemas.microsoft.com/office/powerpoint/2010/main" val="1149844007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1493065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وَفِي الآخِرَةِ حَسَنَةً،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A56730F6-FACE-47CC-858D-2CDABB01A33C}"/>
              </a:ext>
            </a:extLst>
          </p:cNvPr>
          <p:cNvSpPr txBox="1">
            <a:spLocks/>
          </p:cNvSpPr>
          <p:nvPr/>
        </p:nvSpPr>
        <p:spPr bwMode="auto">
          <a:xfrm>
            <a:off x="1295400" y="5376686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fi alakhirati hasanatan</a:t>
            </a:r>
            <a:endParaRPr lang="en-US" sz="6000">
              <a:solidFill>
                <a:srgbClr val="0070C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166F11C0-3F0A-4D0B-B094-869B6DD9A050}"/>
              </a:ext>
            </a:extLst>
          </p:cNvPr>
          <p:cNvSpPr txBox="1">
            <a:spLocks/>
          </p:cNvSpPr>
          <p:nvPr/>
        </p:nvSpPr>
        <p:spPr bwMode="auto">
          <a:xfrm>
            <a:off x="1303867" y="4266461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b="1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اور آخرت میں خوش ترین اجر عطا کر</a:t>
            </a:r>
            <a:endParaRPr lang="en-US" sz="8000" b="1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01E4860-9E9A-4B80-A244-F2B40EA8E9F4}"/>
              </a:ext>
            </a:extLst>
          </p:cNvPr>
          <p:cNvSpPr txBox="1">
            <a:spLocks/>
          </p:cNvSpPr>
          <p:nvPr/>
        </p:nvSpPr>
        <p:spPr bwMode="auto">
          <a:xfrm>
            <a:off x="1289756" y="3116482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reward in the Hereafter,</a:t>
            </a:r>
            <a:endParaRPr lang="en-US" sz="6000">
              <a:solidFill>
                <a:srgbClr val="0070C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715C42-B464-48D6-9C48-F815DDE6D9DA}"/>
              </a:ext>
            </a:extLst>
          </p:cNvPr>
          <p:cNvSpPr txBox="1"/>
          <p:nvPr/>
        </p:nvSpPr>
        <p:spPr>
          <a:xfrm>
            <a:off x="6477000" y="554123"/>
            <a:ext cx="3281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Last 10 Night Du’a </a:t>
            </a:r>
          </a:p>
        </p:txBody>
      </p:sp>
    </p:spTree>
    <p:extLst>
      <p:ext uri="{BB962C8B-B14F-4D97-AF65-F5344CB8AC3E}">
        <p14:creationId xmlns:p14="http://schemas.microsoft.com/office/powerpoint/2010/main" val="3181423138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1493065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وَقِنَا عَذَابَ النَّارِ الحَرِيقِ،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A56730F6-FACE-47CC-858D-2CDABB01A33C}"/>
              </a:ext>
            </a:extLst>
          </p:cNvPr>
          <p:cNvSpPr txBox="1">
            <a:spLocks/>
          </p:cNvSpPr>
          <p:nvPr/>
        </p:nvSpPr>
        <p:spPr bwMode="auto">
          <a:xfrm>
            <a:off x="1295400" y="5376686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qina `adhaba alnnari alhariqi</a:t>
            </a:r>
            <a:endParaRPr lang="en-US" sz="6000">
              <a:solidFill>
                <a:srgbClr val="0070C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166F11C0-3F0A-4D0B-B094-869B6DD9A050}"/>
              </a:ext>
            </a:extLst>
          </p:cNvPr>
          <p:cNvSpPr txBox="1">
            <a:spLocks/>
          </p:cNvSpPr>
          <p:nvPr/>
        </p:nvSpPr>
        <p:spPr bwMode="auto">
          <a:xfrm>
            <a:off x="1303867" y="4266461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b="1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اور ہمیں  جلانے والی آگ کے عذاب سے بچا </a:t>
            </a:r>
            <a:endParaRPr lang="en-US" sz="8000" b="1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01E4860-9E9A-4B80-A244-F2B40EA8E9F4}"/>
              </a:ext>
            </a:extLst>
          </p:cNvPr>
          <p:cNvSpPr txBox="1">
            <a:spLocks/>
          </p:cNvSpPr>
          <p:nvPr/>
        </p:nvSpPr>
        <p:spPr bwMode="auto">
          <a:xfrm>
            <a:off x="1289756" y="3116482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save us from the torment of the burning Fire,</a:t>
            </a:r>
            <a:endParaRPr lang="en-US" sz="6000">
              <a:solidFill>
                <a:srgbClr val="0070C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613E50-D8AC-4B6B-8675-81131E1BEFD8}"/>
              </a:ext>
            </a:extLst>
          </p:cNvPr>
          <p:cNvSpPr txBox="1"/>
          <p:nvPr/>
        </p:nvSpPr>
        <p:spPr>
          <a:xfrm>
            <a:off x="6477000" y="554123"/>
            <a:ext cx="3281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Last 10 Night Du’a </a:t>
            </a:r>
          </a:p>
        </p:txBody>
      </p:sp>
    </p:spTree>
    <p:extLst>
      <p:ext uri="{BB962C8B-B14F-4D97-AF65-F5344CB8AC3E}">
        <p14:creationId xmlns:p14="http://schemas.microsoft.com/office/powerpoint/2010/main" val="2653604662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1563013"/>
            <a:ext cx="112014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وَارْزُقْنِي فِيهَا ذِكْرَكَ وَشُكْرَكَ وَالرّغْبَةَ إِلَيْكَ،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A56730F6-FACE-47CC-858D-2CDABB01A33C}"/>
              </a:ext>
            </a:extLst>
          </p:cNvPr>
          <p:cNvSpPr txBox="1">
            <a:spLocks/>
          </p:cNvSpPr>
          <p:nvPr/>
        </p:nvSpPr>
        <p:spPr bwMode="auto">
          <a:xfrm>
            <a:off x="1303867" y="5499884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warzuqny fiha dhikraka wa shukraka wal-rraghbata ilayka</a:t>
            </a:r>
            <a:endParaRPr lang="en-US" sz="5400">
              <a:solidFill>
                <a:srgbClr val="0070C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166F11C0-3F0A-4D0B-B094-869B6DD9A050}"/>
              </a:ext>
            </a:extLst>
          </p:cNvPr>
          <p:cNvSpPr txBox="1">
            <a:spLocks/>
          </p:cNvSpPr>
          <p:nvPr/>
        </p:nvSpPr>
        <p:spPr bwMode="auto">
          <a:xfrm>
            <a:off x="1303867" y="4266461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b="1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اور اس مہینے میں مجھے ہمت دے کہ تیرا ذکر کروں تیرا شکر کروں تیری طرف توجہ رکھوں اورتیرے حضور توبہ کروں</a:t>
            </a:r>
            <a:endParaRPr lang="en-US" sz="8000" b="1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01E4860-9E9A-4B80-A244-F2B40EA8E9F4}"/>
              </a:ext>
            </a:extLst>
          </p:cNvPr>
          <p:cNvSpPr txBox="1">
            <a:spLocks/>
          </p:cNvSpPr>
          <p:nvPr/>
        </p:nvSpPr>
        <p:spPr bwMode="auto">
          <a:xfrm>
            <a:off x="1303867" y="2914737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(also) confer upon us at this night Your mentioning, thanking You, and desiring for You,</a:t>
            </a:r>
            <a:endParaRPr lang="en-US" sz="6000">
              <a:solidFill>
                <a:srgbClr val="0070C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7EA4D5-D6F5-46F5-87E1-EE78C864B044}"/>
              </a:ext>
            </a:extLst>
          </p:cNvPr>
          <p:cNvSpPr txBox="1"/>
          <p:nvPr/>
        </p:nvSpPr>
        <p:spPr>
          <a:xfrm>
            <a:off x="6477000" y="554123"/>
            <a:ext cx="3281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Last 10 Night Du’a </a:t>
            </a:r>
          </a:p>
        </p:txBody>
      </p:sp>
    </p:spTree>
    <p:extLst>
      <p:ext uri="{BB962C8B-B14F-4D97-AF65-F5344CB8AC3E}">
        <p14:creationId xmlns:p14="http://schemas.microsoft.com/office/powerpoint/2010/main" val="4007894218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38200" y="1737485"/>
            <a:ext cx="9753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80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وَالإِنَابَةَ وَالتّوْفِيقَ لِمَا وَفّقْتَ لَهُ مُحَمّداً وَآلَ مُحَمّدٍ عَلَيْهِ وَعَلَيْهِمُ السّلامُ.</a:t>
            </a:r>
            <a:endParaRPr lang="en-US" sz="80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A56730F6-FACE-47CC-858D-2CDABB01A33C}"/>
              </a:ext>
            </a:extLst>
          </p:cNvPr>
          <p:cNvSpPr txBox="1">
            <a:spLocks/>
          </p:cNvSpPr>
          <p:nvPr/>
        </p:nvSpPr>
        <p:spPr bwMode="auto">
          <a:xfrm>
            <a:off x="413456" y="5562600"/>
            <a:ext cx="108966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wal-inabata wal-ttawfiqa lima waffaqta lahu muhammadan wa ala muhammadin `alayhi wa `alayhimu alssalamu</a:t>
            </a:r>
            <a:endParaRPr lang="en-US">
              <a:solidFill>
                <a:srgbClr val="0070C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01E4860-9E9A-4B80-A244-F2B40EA8E9F4}"/>
              </a:ext>
            </a:extLst>
          </p:cNvPr>
          <p:cNvSpPr txBox="1">
            <a:spLocks/>
          </p:cNvSpPr>
          <p:nvPr/>
        </p:nvSpPr>
        <p:spPr bwMode="auto">
          <a:xfrm>
            <a:off x="718256" y="3406775"/>
            <a:ext cx="10292644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turning to You, and success to that to which You led Muhammad and the Household of Muhammad, peace be upon him and his family</a:t>
            </a:r>
            <a:endParaRPr lang="en-US" sz="4800">
              <a:solidFill>
                <a:srgbClr val="0070C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BDFADE-4564-4239-AF2E-D4B6973F4A42}"/>
              </a:ext>
            </a:extLst>
          </p:cNvPr>
          <p:cNvSpPr txBox="1"/>
          <p:nvPr/>
        </p:nvSpPr>
        <p:spPr>
          <a:xfrm>
            <a:off x="6477000" y="554123"/>
            <a:ext cx="3281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Last 10 Night Du’a </a:t>
            </a:r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E682BD7D-E04B-4492-9603-D125C53821C1}"/>
              </a:ext>
            </a:extLst>
          </p:cNvPr>
          <p:cNvSpPr txBox="1">
            <a:spLocks/>
          </p:cNvSpPr>
          <p:nvPr/>
        </p:nvSpPr>
        <p:spPr bwMode="auto">
          <a:xfrm>
            <a:off x="829734" y="4580921"/>
            <a:ext cx="10292644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b="1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 اور مجھے توفیق دے اس عمل کی جسکی توفیق تو نے محمد(ص) اور آل محمد(ص) کو دی ہے سلام ہو آنحضرت(ص) پر اور ان کی آل(ع) پر</a:t>
            </a:r>
            <a:endParaRPr lang="en-US" sz="8000" b="1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41230336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ChangeArrowheads="1"/>
          </p:cNvSpPr>
          <p:nvPr/>
        </p:nvSpPr>
        <p:spPr bwMode="auto">
          <a:xfrm>
            <a:off x="1828800" y="1275080"/>
            <a:ext cx="7993062" cy="484632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9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2209800" y="3149600"/>
            <a:ext cx="7772400" cy="1097280"/>
          </a:xfrm>
        </p:spPr>
        <p:txBody>
          <a:bodyPr/>
          <a:lstStyle/>
          <a:p>
            <a:pPr eaLnBrk="1" hangingPunct="1"/>
            <a:r>
              <a:rPr lang="en-US" sz="6000" b="1">
                <a:solidFill>
                  <a:srgbClr val="FFFF00"/>
                </a:solidFill>
              </a:rPr>
              <a:t>Please recite  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Sūrat al-Fātiḥah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for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ALL MARHUMEEN</a:t>
            </a:r>
            <a:br>
              <a:rPr lang="en-US" sz="6000" b="1">
                <a:solidFill>
                  <a:srgbClr val="FFFF00"/>
                </a:solidFill>
              </a:rPr>
            </a:br>
            <a:endParaRPr lang="en-GB" sz="6000" b="1">
              <a:solidFill>
                <a:srgbClr val="FFFF00"/>
              </a:solidFill>
            </a:endParaRP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332" y="5365390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660526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C3C597-009A-4E73-A4F6-343573E5CDA9}"/>
              </a:ext>
            </a:extLst>
          </p:cNvPr>
          <p:cNvSpPr txBox="1"/>
          <p:nvPr/>
        </p:nvSpPr>
        <p:spPr>
          <a:xfrm>
            <a:off x="6477000" y="554123"/>
            <a:ext cx="3281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Last 10 Night Du’a 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7526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9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39624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kern="1200" dirty="0">
                <a:solidFill>
                  <a:srgbClr val="0070C0"/>
                </a:solidFill>
                <a:ea typeface="MS Mincho" pitchFamily="49" charset="-128"/>
              </a:rPr>
              <a:t>In the Name of </a:t>
            </a:r>
            <a:r>
              <a:rPr lang="en-US" kern="1200" dirty="0" err="1">
                <a:solidFill>
                  <a:srgbClr val="0070C0"/>
                </a:solidFill>
                <a:ea typeface="MS Mincho" pitchFamily="49" charset="-128"/>
              </a:rPr>
              <a:t>Allāh</a:t>
            </a:r>
            <a:r>
              <a:rPr lang="en-US" kern="1200" dirty="0">
                <a:solidFill>
                  <a:srgbClr val="0070C0"/>
                </a:solidFill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kern="1200" dirty="0">
                <a:solidFill>
                  <a:srgbClr val="0070C0"/>
                </a:solidFill>
                <a:ea typeface="MS Mincho" pitchFamily="49" charset="-128"/>
              </a:rPr>
              <a:t>the All-merciful, </a:t>
            </a:r>
            <a:r>
              <a:rPr lang="en-US" kern="1200">
                <a:solidFill>
                  <a:srgbClr val="0070C0"/>
                </a:solidFill>
                <a:ea typeface="MS Mincho" pitchFamily="49" charset="-128"/>
              </a:rPr>
              <a:t>the All-compassionate</a:t>
            </a:r>
          </a:p>
          <a:p>
            <a:pPr marL="342900" indent="-342900" eaLnBrk="1" hangingPunct="1">
              <a:defRPr/>
            </a:pPr>
            <a:r>
              <a:rPr lang="ar-IQ" sz="3200"/>
              <a:t> </a:t>
            </a:r>
            <a:endParaRPr lang="en-US" sz="32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 dirty="0">
              <a:ea typeface="MS Mincho" pitchFamily="49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34894E-5AD6-444B-9FFF-E49EC63961B7}"/>
              </a:ext>
            </a:extLst>
          </p:cNvPr>
          <p:cNvSpPr txBox="1"/>
          <p:nvPr/>
        </p:nvSpPr>
        <p:spPr>
          <a:xfrm>
            <a:off x="6477000" y="554123"/>
            <a:ext cx="3281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Last 10 Night Du’a 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71500" y="1447800"/>
            <a:ext cx="104394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يَا مُولِجَ اللّيْلِ فِي النّهَارِ،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56388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i-FI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ya mulija allayli fi alnnahari</a:t>
            </a: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Subtitle 4">
            <a:extLst>
              <a:ext uri="{FF2B5EF4-FFF2-40B4-BE49-F238E27FC236}">
                <a16:creationId xmlns:a16="http://schemas.microsoft.com/office/drawing/2014/main" id="{B3D525FC-5232-4206-92A3-CAB1B085CDC1}"/>
              </a:ext>
            </a:extLst>
          </p:cNvPr>
          <p:cNvSpPr txBox="1">
            <a:spLocks/>
          </p:cNvSpPr>
          <p:nvPr/>
        </p:nvSpPr>
        <p:spPr bwMode="auto">
          <a:xfrm>
            <a:off x="1219200" y="3436232"/>
            <a:ext cx="9144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rgbClr val="000066"/>
                </a:solidFill>
                <a:latin typeface="+mn-lt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rgbClr val="000066"/>
                </a:solidFill>
                <a:latin typeface="+mn-lt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9pPr>
          </a:lstStyle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kern="0">
                <a:solidFill>
                  <a:srgbClr val="0070C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 He Who causes the night to enter into the day</a:t>
            </a:r>
          </a:p>
        </p:txBody>
      </p:sp>
      <p:sp>
        <p:nvSpPr>
          <p:cNvPr id="9" name="Subtitle 4">
            <a:extLst>
              <a:ext uri="{FF2B5EF4-FFF2-40B4-BE49-F238E27FC236}">
                <a16:creationId xmlns:a16="http://schemas.microsoft.com/office/drawing/2014/main" id="{2386012C-45BB-44F2-A496-71908600B1A2}"/>
              </a:ext>
            </a:extLst>
          </p:cNvPr>
          <p:cNvSpPr txBox="1">
            <a:spLocks/>
          </p:cNvSpPr>
          <p:nvPr/>
        </p:nvSpPr>
        <p:spPr bwMode="auto">
          <a:xfrm>
            <a:off x="1219200" y="4323821"/>
            <a:ext cx="9144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rgbClr val="000066"/>
                </a:solidFill>
                <a:latin typeface="+mn-lt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rgbClr val="000066"/>
                </a:solidFill>
                <a:latin typeface="+mn-lt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9pPr>
          </a:lstStyle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 b="1" kern="0">
                <a:solidFill>
                  <a:srgbClr val="002060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اے رات کو دن میں داخل کرنے والے</a:t>
            </a:r>
            <a:endParaRPr lang="en-US" sz="4400" b="1" kern="0">
              <a:solidFill>
                <a:srgbClr val="002060"/>
              </a:solidFill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D781C48-3496-4237-9DBF-BF3D662E8BEF}"/>
              </a:ext>
            </a:extLst>
          </p:cNvPr>
          <p:cNvSpPr txBox="1"/>
          <p:nvPr/>
        </p:nvSpPr>
        <p:spPr>
          <a:xfrm>
            <a:off x="6477000" y="554123"/>
            <a:ext cx="3281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Last 10 Night Du’a 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40584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وَمُولِجَ النّهَارِ فِي اللّيْلِ،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58674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i-FI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mulija alnnahari fi allayli</a:t>
            </a: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29701462-9CB8-4C69-BA10-BEF79122B157}"/>
              </a:ext>
            </a:extLst>
          </p:cNvPr>
          <p:cNvSpPr txBox="1">
            <a:spLocks/>
          </p:cNvSpPr>
          <p:nvPr/>
        </p:nvSpPr>
        <p:spPr bwMode="auto">
          <a:xfrm>
            <a:off x="1301045" y="3355428"/>
            <a:ext cx="9144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rgbClr val="000066"/>
                </a:solidFill>
                <a:latin typeface="+mn-lt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rgbClr val="000066"/>
                </a:solidFill>
                <a:latin typeface="+mn-lt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9pPr>
          </a:lstStyle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kern="0">
                <a:solidFill>
                  <a:srgbClr val="0070C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causes the day to enter into the night,</a:t>
            </a:r>
          </a:p>
        </p:txBody>
      </p:sp>
      <p:sp>
        <p:nvSpPr>
          <p:cNvPr id="8" name="Subtitle 4">
            <a:extLst>
              <a:ext uri="{FF2B5EF4-FFF2-40B4-BE49-F238E27FC236}">
                <a16:creationId xmlns:a16="http://schemas.microsoft.com/office/drawing/2014/main" id="{E8B550CE-160F-451F-BC3B-95E6DAC745DF}"/>
              </a:ext>
            </a:extLst>
          </p:cNvPr>
          <p:cNvSpPr txBox="1">
            <a:spLocks/>
          </p:cNvSpPr>
          <p:nvPr/>
        </p:nvSpPr>
        <p:spPr bwMode="auto">
          <a:xfrm>
            <a:off x="1281289" y="4419600"/>
            <a:ext cx="9144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rgbClr val="000066"/>
                </a:solidFill>
                <a:latin typeface="+mn-lt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rgbClr val="000066"/>
                </a:solidFill>
                <a:latin typeface="+mn-lt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9pPr>
          </a:lstStyle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 b="1" kern="0">
                <a:solidFill>
                  <a:srgbClr val="002060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 اور دن کو رات میں داخل کرنے والے </a:t>
            </a:r>
            <a:endParaRPr lang="en-US" sz="4400" b="1" kern="0">
              <a:solidFill>
                <a:srgbClr val="002060"/>
              </a:solidFill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3E18C2-F04A-4C04-8CBE-94B6CB69A899}"/>
              </a:ext>
            </a:extLst>
          </p:cNvPr>
          <p:cNvSpPr txBox="1"/>
          <p:nvPr/>
        </p:nvSpPr>
        <p:spPr>
          <a:xfrm>
            <a:off x="6477000" y="554123"/>
            <a:ext cx="3281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Last 10 Night Du’a 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3000" y="1474787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 مُخْرِجَ الحَيّ مِنَ المَيّتِ،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244600" y="4578706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 b="1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اے زندہ کو مردہ سے نکالنے والے</a:t>
            </a:r>
            <a:endParaRPr lang="en-US" sz="4400" b="1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A42C723A-3360-4319-B807-FE5FB0327388}"/>
              </a:ext>
            </a:extLst>
          </p:cNvPr>
          <p:cNvSpPr txBox="1">
            <a:spLocks/>
          </p:cNvSpPr>
          <p:nvPr/>
        </p:nvSpPr>
        <p:spPr bwMode="auto">
          <a:xfrm>
            <a:off x="1244600" y="5887683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mukhrija alhayy mina almayyti</a:t>
            </a:r>
          </a:p>
        </p:txBody>
      </p:sp>
      <p:sp>
        <p:nvSpPr>
          <p:cNvPr id="7" name="Subtitle 4">
            <a:extLst>
              <a:ext uri="{FF2B5EF4-FFF2-40B4-BE49-F238E27FC236}">
                <a16:creationId xmlns:a16="http://schemas.microsoft.com/office/drawing/2014/main" id="{3B1476F0-FC2E-4B7C-9835-26C07CF8DFFF}"/>
              </a:ext>
            </a:extLst>
          </p:cNvPr>
          <p:cNvSpPr txBox="1">
            <a:spLocks/>
          </p:cNvSpPr>
          <p:nvPr/>
        </p:nvSpPr>
        <p:spPr bwMode="auto">
          <a:xfrm>
            <a:off x="1219200" y="3495059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brings forth the living from the dead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AEFBB8-F7F9-4F50-B1DA-50EF276927BD}"/>
              </a:ext>
            </a:extLst>
          </p:cNvPr>
          <p:cNvSpPr txBox="1"/>
          <p:nvPr/>
        </p:nvSpPr>
        <p:spPr>
          <a:xfrm>
            <a:off x="6477000" y="554123"/>
            <a:ext cx="3281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Last 10 Night Du’a 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14478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وَمُخْرِجَ المَيّتِ مِنَ الحَيّ،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3462734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brings forth the dead from the living,</a:t>
            </a:r>
            <a:endParaRPr lang="ar-OM" sz="32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9FA5A283-1C34-4393-A3C7-82EE2415951B}"/>
              </a:ext>
            </a:extLst>
          </p:cNvPr>
          <p:cNvSpPr txBox="1">
            <a:spLocks/>
          </p:cNvSpPr>
          <p:nvPr/>
        </p:nvSpPr>
        <p:spPr bwMode="auto">
          <a:xfrm>
            <a:off x="1524000" y="57912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mukhrija almayyti mina alhayy</a:t>
            </a:r>
            <a:endParaRPr lang="ar-OM" sz="32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Subtitle 4">
            <a:extLst>
              <a:ext uri="{FF2B5EF4-FFF2-40B4-BE49-F238E27FC236}">
                <a16:creationId xmlns:a16="http://schemas.microsoft.com/office/drawing/2014/main" id="{66BC0823-0A7F-40F7-8428-D99E0486B44F}"/>
              </a:ext>
            </a:extLst>
          </p:cNvPr>
          <p:cNvSpPr txBox="1">
            <a:spLocks/>
          </p:cNvSpPr>
          <p:nvPr/>
        </p:nvSpPr>
        <p:spPr bwMode="auto">
          <a:xfrm>
            <a:off x="1371600" y="4446191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 b="1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اور مردہ کو زندہ سے نکالنے والے</a:t>
            </a:r>
            <a:endParaRPr lang="ar-OM" sz="4400" b="1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95DBEF-03FF-48FD-A282-F09D7C34541E}"/>
              </a:ext>
            </a:extLst>
          </p:cNvPr>
          <p:cNvSpPr txBox="1"/>
          <p:nvPr/>
        </p:nvSpPr>
        <p:spPr>
          <a:xfrm>
            <a:off x="6477000" y="554123"/>
            <a:ext cx="3281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Last 10 Night Du’a 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3000" y="1416756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يَا رَازِقَ مَنْ يَشَاءُ بِغَيْرِ حِسَابٍ،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371600" y="3242867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He Who gives sustenance to whomever He please without measure:</a:t>
            </a:r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F643E742-5399-4733-920E-A14967BE0F97}"/>
              </a:ext>
            </a:extLst>
          </p:cNvPr>
          <p:cNvSpPr txBox="1">
            <a:spLocks/>
          </p:cNvSpPr>
          <p:nvPr/>
        </p:nvSpPr>
        <p:spPr bwMode="auto">
          <a:xfrm>
            <a:off x="1143000" y="5913083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ya raziqa man yasha‘u bighayri hisabin</a:t>
            </a:r>
            <a:endParaRPr lang="en-US" sz="32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Subtitle 4">
            <a:extLst>
              <a:ext uri="{FF2B5EF4-FFF2-40B4-BE49-F238E27FC236}">
                <a16:creationId xmlns:a16="http://schemas.microsoft.com/office/drawing/2014/main" id="{60D31F1F-3524-480D-991C-306990352B01}"/>
              </a:ext>
            </a:extLst>
          </p:cNvPr>
          <p:cNvSpPr txBox="1">
            <a:spLocks/>
          </p:cNvSpPr>
          <p:nvPr/>
        </p:nvSpPr>
        <p:spPr bwMode="auto">
          <a:xfrm>
            <a:off x="1371600" y="4577975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 b="1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 اے جسے چاہے بغیر حساب کے رزق دینے والے، </a:t>
            </a:r>
            <a:endParaRPr lang="en-US" sz="4400" b="1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F35D0F2-2231-47DA-AC50-212975BD015B}"/>
              </a:ext>
            </a:extLst>
          </p:cNvPr>
          <p:cNvSpPr txBox="1"/>
          <p:nvPr/>
        </p:nvSpPr>
        <p:spPr>
          <a:xfrm>
            <a:off x="6477000" y="554123"/>
            <a:ext cx="3281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Last 10 Night Du’a 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1531165"/>
            <a:ext cx="10399889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يَا اللّهُ يَا رَحْمَانُ،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9944" y="5578650"/>
            <a:ext cx="9144000" cy="1752600"/>
          </a:xfrm>
        </p:spPr>
        <p:txBody>
          <a:bodyPr/>
          <a:lstStyle/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ya allahu ya rahmanu</a:t>
            </a: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C1344156-C064-49D3-A6D7-68F1A43680B7}"/>
              </a:ext>
            </a:extLst>
          </p:cNvPr>
          <p:cNvSpPr txBox="1">
            <a:spLocks/>
          </p:cNvSpPr>
          <p:nvPr/>
        </p:nvSpPr>
        <p:spPr bwMode="auto">
          <a:xfrm>
            <a:off x="1392766" y="4450535"/>
            <a:ext cx="9144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rgbClr val="000066"/>
                </a:solidFill>
                <a:latin typeface="+mn-lt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rgbClr val="000066"/>
                </a:solidFill>
                <a:latin typeface="+mn-lt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9pPr>
          </a:lstStyle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 b="1" kern="0">
                <a:solidFill>
                  <a:srgbClr val="002060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اے اﷲ، اے رحمن ،</a:t>
            </a:r>
            <a:endParaRPr lang="en-US" sz="4400" b="1" kern="0">
              <a:solidFill>
                <a:srgbClr val="002060"/>
              </a:solidFill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8" name="Subtitle 4">
            <a:extLst>
              <a:ext uri="{FF2B5EF4-FFF2-40B4-BE49-F238E27FC236}">
                <a16:creationId xmlns:a16="http://schemas.microsoft.com/office/drawing/2014/main" id="{A8E21118-7F64-4CC9-A427-E1D467809021}"/>
              </a:ext>
            </a:extLst>
          </p:cNvPr>
          <p:cNvSpPr txBox="1">
            <a:spLocks/>
          </p:cNvSpPr>
          <p:nvPr/>
        </p:nvSpPr>
        <p:spPr bwMode="auto">
          <a:xfrm>
            <a:off x="1387122" y="3429000"/>
            <a:ext cx="9144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rgbClr val="000066"/>
                </a:solidFill>
                <a:latin typeface="+mn-lt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rgbClr val="000066"/>
                </a:solidFill>
                <a:latin typeface="+mn-lt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9pPr>
          </a:lstStyle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kern="0">
                <a:solidFill>
                  <a:srgbClr val="0070C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 Allah; O the All-beneficent;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7307BB-AB1F-4B03-ABAE-A9AEE486C57A}"/>
              </a:ext>
            </a:extLst>
          </p:cNvPr>
          <p:cNvSpPr txBox="1"/>
          <p:nvPr/>
        </p:nvSpPr>
        <p:spPr>
          <a:xfrm>
            <a:off x="6477000" y="554123"/>
            <a:ext cx="3281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Last 10 Night Du’a 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15746</TotalTime>
  <Words>1080</Words>
  <Application>Microsoft Office PowerPoint</Application>
  <PresentationFormat>Widescreen</PresentationFormat>
  <Paragraphs>136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Arabic Typesetting</vt:lpstr>
      <vt:lpstr>Arial</vt:lpstr>
      <vt:lpstr>Calibri</vt:lpstr>
      <vt:lpstr>Trebuchet MS</vt:lpstr>
      <vt:lpstr>Default Design</vt:lpstr>
      <vt:lpstr>PowerPoint Presentation</vt:lpstr>
      <vt:lpstr>Shaykh al-Kulayni, in ‘al-Kafi’, has narrated, that the following supplication, which is also narrated in ‘al-Muqni`ah’ and ‘al-Misbah’,should be said for last 10 nights</vt:lpstr>
      <vt:lpstr>بِسْمِ اللَّهِ الرَّحْمَٰنِ الرَّحِيمِ</vt:lpstr>
      <vt:lpstr>يَا مُولِجَ اللّيْلِ فِي النّهَارِ،</vt:lpstr>
      <vt:lpstr>وَمُولِجَ النّهَارِ فِي اللّيْلِ،</vt:lpstr>
      <vt:lpstr>وَ مُخْرِجَ الحَيّ مِنَ المَيّتِ،</vt:lpstr>
      <vt:lpstr>وَمُخْرِجَ المَيّتِ مِنَ الحَيّ،</vt:lpstr>
      <vt:lpstr>يَا رَازِقَ مَنْ يَشَاءُ بِغَيْرِ حِسَابٍ،</vt:lpstr>
      <vt:lpstr>يَا اللّهُ يَا رَحْمَانُ،</vt:lpstr>
      <vt:lpstr>يَا اللّهُ يَا اللّهُ يَا اللّهُ</vt:lpstr>
      <vt:lpstr>لَكَ الأَسْمَاءُ الحُسْنَى،</vt:lpstr>
      <vt:lpstr>وَالأَمْثَالُ العُلْيَا،</vt:lpstr>
      <vt:lpstr>وَالكِبْرِيَاءُ وَالآلاءُ،</vt:lpstr>
      <vt:lpstr>أَسْأَلُكَ أَنْ تُصَلّيَ عَلَى مُحَمّدٍ وَآلِ مُحَمّدٍ،</vt:lpstr>
      <vt:lpstr>وَأَنْ تَجْعَلَ اسْمِي فِي هذِهِ اللّيْلَةِ فِي السّعَدَاءِ،</vt:lpstr>
      <vt:lpstr>وَرُوحِي مَعَ الشّهَدَاءِ،</vt:lpstr>
      <vt:lpstr>وَإِحْسَانِي فِي عِلّيّينَ،</vt:lpstr>
      <vt:lpstr>وَإِسَاءَتِي مَغْفُورَةً،</vt:lpstr>
      <vt:lpstr>وَأَنْ تَهَبَ لِي يَقِيناً تُبَاشِرُ بِهِ قَلْبِي،</vt:lpstr>
      <vt:lpstr>وَإِيمَاناً يُذْهِبُ الشّكّ عَنّي،</vt:lpstr>
      <vt:lpstr>وَتُرْضِيَنِي بِمَا قَسَمْتَ لِي،</vt:lpstr>
      <vt:lpstr>وَآتِنَا فِي الدّنْيَا حَسَنَةً،</vt:lpstr>
      <vt:lpstr>وَفِي الآخِرَةِ حَسَنَةً،</vt:lpstr>
      <vt:lpstr>وَقِنَا عَذَابَ النَّارِ الحَرِيقِ،</vt:lpstr>
      <vt:lpstr>وَارْزُقْنِي فِيهَا ذِكْرَكَ وَشُكْرَكَ وَالرّغْبَةَ إِلَيْكَ،</vt:lpstr>
      <vt:lpstr>وَالإِنَابَةَ وَالتّوْفِيقَ لِمَا وَفّقْتَ لَهُ مُحَمّداً وَآلَ مُحَمّدٍ عَلَيْهِ وَعَلَيْهِمُ السّلامُ.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IRFANJARCHIVI</dc:creator>
  <cp:lastModifiedBy>Irfan Jarchivi</cp:lastModifiedBy>
  <cp:revision>349</cp:revision>
  <cp:lastPrinted>1601-01-01T00:00:00Z</cp:lastPrinted>
  <dcterms:created xsi:type="dcterms:W3CDTF">1601-01-01T00:00:00Z</dcterms:created>
  <dcterms:modified xsi:type="dcterms:W3CDTF">2021-04-23T20:34:15Z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